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e414fc0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e414fc0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169b9b6f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169b9b6f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243c4bd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243c4bd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421f9632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421f9632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43c4bdb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243c4bdb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169b9b6f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169b9b6f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in making our parameter vector for the users, we set the undefined values to 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21f9632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21f9632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243c4bdb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243c4bdb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421f9632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421f9632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421f9632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421f9632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243c4bdb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243c4bdb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e414fc0b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e414fc0b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421f9632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421f9632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421f9632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421f9632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169b9b6f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169b9b6f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243c4bdb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243c4bdb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421f963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421f963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e414fc0b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e414fc0b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the motivation and why you should care about this topic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you can tell from this outline, I’m going to be going over a lot of theory but we will also see the application of a recommender system in the notebook where we will  show how to implement each of the approaches that we will discuss for a movie ratings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One thing to note is that you I would actually recommend that you not take notes unless you find that will really help your understanding. My goal for these slides are that you can make a copy of them and reference as notes. I think many of you will likely learn best by listening and being engaged. A lot of these first slides are fairly intuitive but are useful to understand when considering designing our recommender systems.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f203e65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f203e65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243c4bdb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243c4bdb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examples include: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products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Facebook, instagram, and google 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videos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Song suggestions on Spotify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recommendations on Netflix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421f963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421f963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now gonna go over some examples of each relationship using movies. However, I want to mention that you can generalize these relationships to other things like food places, books, products, etc.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169b9b6f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169b9b6f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169b9b6f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169b9b6f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bit.ly/3ji05zy" TargetMode="External"/><Relationship Id="rId4" Type="http://schemas.openxmlformats.org/officeDocument/2006/relationships/hyperlink" Target="https://bit.ly/3dzMDmM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0" Type="http://schemas.openxmlformats.org/officeDocument/2006/relationships/image" Target="../media/image23.png"/><Relationship Id="rId9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mailto:jack.douglas@uwaterloo.ca" TargetMode="External"/><Relationship Id="rId5" Type="http://schemas.openxmlformats.org/officeDocument/2006/relationships/hyperlink" Target="https://bit.ly/3gWuXUo" TargetMode="External"/><Relationship Id="rId6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hyperlink" Target="https://builtin.com/data-science/recommender-systems" TargetMode="External"/><Relationship Id="rId5" Type="http://schemas.openxmlformats.org/officeDocument/2006/relationships/hyperlink" Target="https://www.coursera.org/learn/machine-learning/home/welcome" TargetMode="External"/><Relationship Id="rId6" Type="http://schemas.openxmlformats.org/officeDocument/2006/relationships/hyperlink" Target="https://towardsdatascience.com/movie-recommendation-system-based-on-movielens-ef0df580cd0e" TargetMode="External"/><Relationship Id="rId7" Type="http://schemas.openxmlformats.org/officeDocument/2006/relationships/hyperlink" Target="https://www.youtube.com/channel/UCknY88pglf2xz_S72WHIDx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Recommender Systems</a:t>
            </a:r>
            <a:r>
              <a:rPr b="1" lang="en" sz="4800">
                <a:solidFill>
                  <a:schemeClr val="lt1"/>
                </a:solidFill>
              </a:rPr>
              <a:t> Workshop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95700" y="29889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40">
                <a:solidFill>
                  <a:srgbClr val="FFFFFF"/>
                </a:solidFill>
              </a:rPr>
              <a:t>Slideshow: </a:t>
            </a:r>
            <a:r>
              <a:rPr lang="en" sz="1840" u="sng">
                <a:solidFill>
                  <a:schemeClr val="hlink"/>
                </a:solidFill>
                <a:hlinkClick r:id="rId3"/>
              </a:rPr>
              <a:t>https://bit.ly/3ji05zy</a:t>
            </a:r>
            <a:r>
              <a:rPr lang="en" sz="1840">
                <a:solidFill>
                  <a:srgbClr val="FFFFFF"/>
                </a:solidFill>
              </a:rPr>
              <a:t>  </a:t>
            </a:r>
            <a:endParaRPr sz="184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40">
                <a:solidFill>
                  <a:srgbClr val="FFFFFF"/>
                </a:solidFill>
              </a:rPr>
              <a:t>Notebook: </a:t>
            </a:r>
            <a:r>
              <a:rPr lang="en" sz="1840" u="sng">
                <a:solidFill>
                  <a:schemeClr val="hlink"/>
                </a:solidFill>
                <a:hlinkClick r:id="rId4"/>
              </a:rPr>
              <a:t>https://bit.ly/3dzMDmM</a:t>
            </a:r>
            <a:r>
              <a:rPr lang="en" sz="1840">
                <a:solidFill>
                  <a:srgbClr val="FFFFFF"/>
                </a:solidFill>
              </a:rPr>
              <a:t> </a:t>
            </a:r>
            <a:endParaRPr sz="1840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95700" y="4552825"/>
            <a:ext cx="8520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40">
                <a:solidFill>
                  <a:srgbClr val="FFFFFF"/>
                </a:solidFill>
              </a:rPr>
              <a:t>Presented by Jack Douglas</a:t>
            </a:r>
            <a:endParaRPr sz="1840">
              <a:solidFill>
                <a:srgbClr val="FFFFFF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User</a:t>
            </a:r>
            <a:r>
              <a:rPr b="1" lang="en">
                <a:solidFill>
                  <a:srgbClr val="FFFFFF"/>
                </a:solidFill>
              </a:rPr>
              <a:t> - User Example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If a two users rates a movie highly, then the recommender system uses that connection between the two to help create recommendation: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3723450" y="2769100"/>
            <a:ext cx="1865100" cy="937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275" y="2574389"/>
            <a:ext cx="1326900" cy="1326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2258275" y="4081625"/>
            <a:ext cx="132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User 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726813" y="4081625"/>
            <a:ext cx="132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User 2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825" y="2574377"/>
            <a:ext cx="1326900" cy="132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25" y="2085763"/>
            <a:ext cx="1723349" cy="23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5125" y="2085763"/>
            <a:ext cx="1723349" cy="23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700" y="4512729"/>
            <a:ext cx="1887000" cy="38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3300" y="4512729"/>
            <a:ext cx="1887000" cy="388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Types of Data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311700" y="1152475"/>
            <a:ext cx="85206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Type </a:t>
            </a:r>
            <a:r>
              <a:rPr lang="en" sz="1800">
                <a:solidFill>
                  <a:srgbClr val="FFFFFF"/>
                </a:solidFill>
              </a:rPr>
              <a:t>1: </a:t>
            </a:r>
            <a:r>
              <a:rPr lang="en" sz="1800" u="sng">
                <a:solidFill>
                  <a:srgbClr val="FFFFFF"/>
                </a:solidFill>
              </a:rPr>
              <a:t>User behaviour data</a:t>
            </a:r>
            <a:r>
              <a:rPr lang="en" sz="1800">
                <a:solidFill>
                  <a:srgbClr val="FFFFFF"/>
                </a:solidFill>
              </a:rPr>
              <a:t> (needed in all recommender systems)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Explicit Ratings: ratings provided by the user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Ex. ratings, reviews, likes, following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Implicit Ratings: ratings provided from users interacting with a product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Ex. clicks, views, purchases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Type 2: </a:t>
            </a:r>
            <a:r>
              <a:rPr lang="en" sz="1800" u="sng">
                <a:solidFill>
                  <a:srgbClr val="FFFFFF"/>
                </a:solidFill>
              </a:rPr>
              <a:t>User demographic data </a:t>
            </a:r>
            <a:r>
              <a:rPr lang="en" sz="1800">
                <a:solidFill>
                  <a:srgbClr val="FFFFFF"/>
                </a:solidFill>
              </a:rPr>
              <a:t>(used in some recommender systems)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Ex. age, location, education, income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Type 3: </a:t>
            </a:r>
            <a:r>
              <a:rPr lang="en" sz="1800" u="sng">
                <a:solidFill>
                  <a:srgbClr val="FFFFFF"/>
                </a:solidFill>
              </a:rPr>
              <a:t>Product attributes</a:t>
            </a:r>
            <a:r>
              <a:rPr lang="en" sz="1800">
                <a:solidFill>
                  <a:srgbClr val="FFFFFF"/>
                </a:solidFill>
              </a:rPr>
              <a:t> (needed in </a:t>
            </a:r>
            <a:r>
              <a:rPr lang="en" sz="1800">
                <a:solidFill>
                  <a:srgbClr val="FFFFFF"/>
                </a:solidFill>
              </a:rPr>
              <a:t>content-based</a:t>
            </a:r>
            <a:r>
              <a:rPr lang="en" sz="1800">
                <a:solidFill>
                  <a:srgbClr val="FFFFFF"/>
                </a:solidFill>
              </a:rPr>
              <a:t> filtering)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Ex. genre, type of item, company producing item 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Movie Rating Dataset Examples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00" y="1757950"/>
            <a:ext cx="4304601" cy="21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4650" y="1757952"/>
            <a:ext cx="4369350" cy="217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1048800" y="4052675"/>
            <a:ext cx="26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Dataset with product attributes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5455575" y="4052675"/>
            <a:ext cx="30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Dataset without product attributes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Useful Notation</a:t>
            </a:r>
            <a:r>
              <a:rPr b="1" lang="en">
                <a:solidFill>
                  <a:srgbClr val="FFFFFF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98738"/>
            <a:ext cx="4393151" cy="19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5">
            <a:alphaModFix/>
          </a:blip>
          <a:srcRect b="27230" l="0" r="0" t="0"/>
          <a:stretch/>
        </p:blipFill>
        <p:spPr>
          <a:xfrm>
            <a:off x="5181800" y="2509325"/>
            <a:ext cx="3544751" cy="9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Notation Examples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575" y="3951350"/>
            <a:ext cx="1345900" cy="10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575" y="3999667"/>
            <a:ext cx="1433662" cy="98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5650" y="4070025"/>
            <a:ext cx="1403175" cy="8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574" y="1911988"/>
            <a:ext cx="2929825" cy="13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7038" y="3986150"/>
            <a:ext cx="1505619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3225" y="3986150"/>
            <a:ext cx="14478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375" y="1281312"/>
            <a:ext cx="4273674" cy="24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More Notation Examples</a:t>
            </a:r>
            <a:r>
              <a:rPr b="1" lang="en">
                <a:solidFill>
                  <a:srgbClr val="FFFFFF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25" y="1469550"/>
            <a:ext cx="4352999" cy="22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5">
            <a:alphaModFix/>
          </a:blip>
          <a:srcRect b="27230" l="0" r="0" t="0"/>
          <a:stretch/>
        </p:blipFill>
        <p:spPr>
          <a:xfrm>
            <a:off x="5189375" y="2093038"/>
            <a:ext cx="3544751" cy="9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0000" y="3852375"/>
            <a:ext cx="30861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850" y="3868963"/>
            <a:ext cx="1384584" cy="9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8400" y="3889100"/>
            <a:ext cx="1161723" cy="9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Approaches to Recommendations 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311700" y="1152475"/>
            <a:ext cx="43179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Content-based</a:t>
            </a:r>
            <a:r>
              <a:rPr lang="en" sz="1800">
                <a:solidFill>
                  <a:schemeClr val="lt1"/>
                </a:solidFill>
              </a:rPr>
              <a:t>: recommends products that are similar products to the ones that the user has liked in the past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Collaborative</a:t>
            </a:r>
            <a:r>
              <a:rPr lang="en" sz="1800">
                <a:solidFill>
                  <a:schemeClr val="lt1"/>
                </a:solidFill>
              </a:rPr>
              <a:t>: recommends products that similar users have liked in the past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Hybrid</a:t>
            </a:r>
            <a:r>
              <a:rPr lang="en" sz="1800">
                <a:solidFill>
                  <a:schemeClr val="lt1"/>
                </a:solidFill>
              </a:rPr>
              <a:t>: a combination of content-based and collaborative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550" y="1735213"/>
            <a:ext cx="4138399" cy="25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Content-based Filtering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Content-based</a:t>
            </a:r>
            <a:r>
              <a:rPr lang="en" sz="1800">
                <a:solidFill>
                  <a:schemeClr val="lt1"/>
                </a:solidFill>
              </a:rPr>
              <a:t>: recommends products that are similar products to the ones that the user has liked in the past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Using the </a:t>
            </a:r>
            <a:r>
              <a:rPr b="1" lang="en" sz="1800">
                <a:solidFill>
                  <a:schemeClr val="lt1"/>
                </a:solidFill>
              </a:rPr>
              <a:t>User - Product</a:t>
            </a:r>
            <a:r>
              <a:rPr lang="en" sz="1800">
                <a:solidFill>
                  <a:schemeClr val="lt1"/>
                </a:solidFill>
              </a:rPr>
              <a:t> and </a:t>
            </a:r>
            <a:r>
              <a:rPr b="1" lang="en" sz="1800">
                <a:solidFill>
                  <a:schemeClr val="lt1"/>
                </a:solidFill>
              </a:rPr>
              <a:t>Product - Product </a:t>
            </a:r>
            <a:r>
              <a:rPr lang="en" sz="1800">
                <a:solidFill>
                  <a:schemeClr val="lt1"/>
                </a:solidFill>
              </a:rPr>
              <a:t>relationships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Types of data used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en" sz="1800">
                <a:solidFill>
                  <a:schemeClr val="lt1"/>
                </a:solidFill>
              </a:rPr>
              <a:t>Product attribute </a:t>
            </a:r>
            <a:r>
              <a:rPr lang="en" sz="1800">
                <a:solidFill>
                  <a:schemeClr val="lt1"/>
                </a:solidFill>
              </a:rPr>
              <a:t>(necessary)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en" sz="1800">
                <a:solidFill>
                  <a:schemeClr val="lt1"/>
                </a:solidFill>
              </a:rPr>
              <a:t>User behaviour </a:t>
            </a:r>
            <a:r>
              <a:rPr lang="en" sz="1800">
                <a:solidFill>
                  <a:schemeClr val="lt1"/>
                </a:solidFill>
              </a:rPr>
              <a:t>(at least one “rating”)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How does it work: Predict the rating of each user with every movie as a regression problem! 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Content-based Filtering Optimization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075" y="3864000"/>
            <a:ext cx="31623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775" y="3946350"/>
            <a:ext cx="1343325" cy="9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650" y="3921150"/>
            <a:ext cx="14478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9500" y="1338663"/>
            <a:ext cx="4352999" cy="22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Collaborative Filtering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1800">
                <a:solidFill>
                  <a:schemeClr val="lt1"/>
                </a:solidFill>
              </a:rPr>
              <a:t>Collaborative</a:t>
            </a:r>
            <a:r>
              <a:rPr lang="en" sz="1800">
                <a:solidFill>
                  <a:schemeClr val="lt1"/>
                </a:solidFill>
              </a:rPr>
              <a:t>: recommends products that similar users have liked in the past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Using the </a:t>
            </a:r>
            <a:r>
              <a:rPr b="1" lang="en" sz="1800">
                <a:solidFill>
                  <a:schemeClr val="lt1"/>
                </a:solidFill>
              </a:rPr>
              <a:t>User - Product</a:t>
            </a:r>
            <a:r>
              <a:rPr lang="en" sz="1800">
                <a:solidFill>
                  <a:schemeClr val="lt1"/>
                </a:solidFill>
              </a:rPr>
              <a:t> and </a:t>
            </a:r>
            <a:r>
              <a:rPr b="1" lang="en" sz="1800">
                <a:solidFill>
                  <a:schemeClr val="lt1"/>
                </a:solidFill>
              </a:rPr>
              <a:t>User - User </a:t>
            </a:r>
            <a:r>
              <a:rPr lang="en" sz="1800">
                <a:solidFill>
                  <a:schemeClr val="lt1"/>
                </a:solidFill>
              </a:rPr>
              <a:t>relationships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Types of data used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en" sz="1800">
                <a:solidFill>
                  <a:schemeClr val="lt1"/>
                </a:solidFill>
              </a:rPr>
              <a:t>User behaviour </a:t>
            </a:r>
            <a:r>
              <a:rPr lang="en" sz="1800">
                <a:solidFill>
                  <a:schemeClr val="lt1"/>
                </a:solidFill>
              </a:rPr>
              <a:t>(need many “ratings”)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How does it work: Randomly create feature vectors, then make a prediction and adjust the feature vectors to move towards actual prediction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Introduction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814650" y="3431375"/>
            <a:ext cx="76827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</a:rPr>
              <a:t>Jack Douglas</a:t>
            </a:r>
            <a:endParaRPr b="1" sz="2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(he/him)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2B Software Engineering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Email: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jack.douglas@uwaterloo.ca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LinkedIn: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https://bit.ly/3gWuXUo</a:t>
            </a:r>
            <a:r>
              <a:rPr lang="en" sz="1600">
                <a:solidFill>
                  <a:srgbClr val="FFFFFF"/>
                </a:solidFill>
              </a:rPr>
              <a:t> </a:t>
            </a:r>
            <a:endParaRPr sz="1600">
              <a:solidFill>
                <a:srgbClr val="FFFFFF"/>
              </a:solidFill>
            </a:endParaRPr>
          </a:p>
          <a:p>
            <a:pPr indent="0" lvl="0" marL="91440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ctr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ctr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1549" y="1226237"/>
            <a:ext cx="2328907" cy="19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Collaborative Filtering Optimization</a:t>
            </a:r>
            <a:r>
              <a:rPr b="1" lang="en">
                <a:solidFill>
                  <a:srgbClr val="FFFFFF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75" y="1603014"/>
            <a:ext cx="3883450" cy="19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9575" y="4070213"/>
            <a:ext cx="37528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8163" y="1524013"/>
            <a:ext cx="28098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Advantages &amp; Disadvantages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675" y="1212600"/>
            <a:ext cx="7110650" cy="357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 txBox="1"/>
          <p:nvPr>
            <p:ph type="title"/>
          </p:nvPr>
        </p:nvSpPr>
        <p:spPr>
          <a:xfrm>
            <a:off x="311700" y="2119500"/>
            <a:ext cx="85206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>
                <a:solidFill>
                  <a:srgbClr val="FFFFFF"/>
                </a:solidFill>
              </a:rPr>
              <a:t>Movie Recommendation Notebook</a:t>
            </a:r>
            <a:endParaRPr b="1" sz="3520">
              <a:solidFill>
                <a:srgbClr val="FFFFFF"/>
              </a:solidFill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Resources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chemeClr val="lt1"/>
                </a:solidFill>
              </a:rPr>
              <a:t>An In-Depth Guide to How Recommender Systems Work: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https://builtin.com/data-science/recommender-systems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Machine Learning by Andrew Ng: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https://www.coursera.org/learn/machine-learning/home/welcome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chemeClr val="lt1"/>
                </a:solidFill>
              </a:rPr>
              <a:t>Movie Recommender Systems by Memphis Meng: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https://towardsdatascience.com/movie-recommendation-system-based-on-movielens-ef0df580cd0e</a:t>
            </a:r>
            <a:r>
              <a:rPr lang="en" sz="1800">
                <a:solidFill>
                  <a:srgbClr val="FFFFFF"/>
                </a:solidFill>
              </a:rPr>
              <a:t> 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UWaterloo Data Science Channel: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https://www.youtube.com/channel/UCknY88pglf2xz_S72WHIDxg</a:t>
            </a:r>
            <a:r>
              <a:rPr lang="en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Workshop Overview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Intended Audience: </a:t>
            </a:r>
            <a:r>
              <a:rPr lang="en" sz="2000">
                <a:solidFill>
                  <a:schemeClr val="lt1"/>
                </a:solidFill>
              </a:rPr>
              <a:t>Beginner to Intermediate Data Scientists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Goals: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Learn about what recommender systems do and the types of data that you will see in the real world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Learn about the three main types of recommender systems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Learn how to implement a recommender system on your own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Workshop Outline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What is a Recommender System?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Motivation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How Recommender Systems Work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Types of Data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Useful Notation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Approaches to Recommendations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" sz="2000">
                <a:solidFill>
                  <a:srgbClr val="FFFFFF"/>
                </a:solidFill>
              </a:rPr>
              <a:t>Content-based Filtering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" sz="2000">
                <a:solidFill>
                  <a:srgbClr val="FFFFFF"/>
                </a:solidFill>
              </a:rPr>
              <a:t>Collaborative Filtering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lphaLcPeriod"/>
            </a:pPr>
            <a:r>
              <a:rPr lang="en" sz="2000">
                <a:solidFill>
                  <a:srgbClr val="FFFFFF"/>
                </a:solidFill>
              </a:rPr>
              <a:t>Hybrid Filtering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Movie Recommendations Notebook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What is a Recommender System?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311700" y="1152475"/>
            <a:ext cx="43203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Def’n: </a:t>
            </a:r>
            <a:r>
              <a:rPr lang="en" sz="1800">
                <a:solidFill>
                  <a:srgbClr val="FFFFFF"/>
                </a:solidFill>
              </a:rPr>
              <a:t>a type of machine learning system that recommend new products and services</a:t>
            </a:r>
            <a:r>
              <a:rPr b="1" lang="en" sz="18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to users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Recommender system looks at patterns of activities between different users and different products to produce these recommendations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400" y="1352225"/>
            <a:ext cx="3443299" cy="3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Motivation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Recommendation systems are used everywhere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Advertisements/product recommendations, song recommendations, and movie recommendations are some examples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Understanding recommender systems is a practical </a:t>
            </a:r>
            <a:r>
              <a:rPr lang="en" sz="1800">
                <a:solidFill>
                  <a:srgbClr val="FFFFFF"/>
                </a:solidFill>
              </a:rPr>
              <a:t>skill </a:t>
            </a:r>
            <a:r>
              <a:rPr lang="en" sz="1800">
                <a:solidFill>
                  <a:srgbClr val="FFFFFF"/>
                </a:solidFill>
              </a:rPr>
              <a:t>that can help make your résumé stand out!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2532750" y="3547975"/>
            <a:ext cx="4246500" cy="141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750" y="3635375"/>
            <a:ext cx="4246500" cy="13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How Recommender Systems Work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Recommender systems seek to understand 3 key relationships: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b="1" lang="en" sz="1800">
                <a:solidFill>
                  <a:srgbClr val="FFFFFF"/>
                </a:solidFill>
              </a:rPr>
              <a:t>User - Product</a:t>
            </a:r>
            <a:r>
              <a:rPr lang="en" sz="1800">
                <a:solidFill>
                  <a:srgbClr val="FFFFFF"/>
                </a:solidFill>
              </a:rPr>
              <a:t>: </a:t>
            </a:r>
            <a:r>
              <a:rPr lang="en" sz="1800">
                <a:solidFill>
                  <a:schemeClr val="lt1"/>
                </a:solidFill>
              </a:rPr>
              <a:t>b</a:t>
            </a:r>
            <a:r>
              <a:rPr lang="en" sz="1800">
                <a:solidFill>
                  <a:schemeClr val="lt1"/>
                </a:solidFill>
              </a:rPr>
              <a:t>ased on users’ individual product preferences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en" sz="1800">
                <a:solidFill>
                  <a:schemeClr val="lt1"/>
                </a:solidFill>
              </a:rPr>
              <a:t>Product - Product</a:t>
            </a:r>
            <a:r>
              <a:rPr lang="en" sz="1800">
                <a:solidFill>
                  <a:schemeClr val="lt1"/>
                </a:solidFill>
              </a:rPr>
              <a:t>: based on similar products, either by appearance or description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b="1" lang="en" sz="1800">
                <a:solidFill>
                  <a:srgbClr val="FFFFFF"/>
                </a:solidFill>
              </a:rPr>
              <a:t>User - User</a:t>
            </a:r>
            <a:r>
              <a:rPr lang="en" sz="1800">
                <a:solidFill>
                  <a:srgbClr val="FFFFFF"/>
                </a:solidFill>
              </a:rPr>
              <a:t>: </a:t>
            </a:r>
            <a:r>
              <a:rPr lang="en" sz="1800">
                <a:solidFill>
                  <a:schemeClr val="lt1"/>
                </a:solidFill>
              </a:rPr>
              <a:t>b</a:t>
            </a:r>
            <a:r>
              <a:rPr lang="en" sz="1800">
                <a:solidFill>
                  <a:schemeClr val="lt1"/>
                </a:solidFill>
              </a:rPr>
              <a:t>ased on similar users’ likely having similar product preferences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A combination of these relationships is used to sort the best recommendations for users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User - Product Example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If a user rates a movie highly, then the recommender system uses the connection between the user and genre, cast, director, etc. to create recommendations: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23" y="2209873"/>
            <a:ext cx="1560175" cy="234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/>
          <p:nvPr/>
        </p:nvSpPr>
        <p:spPr>
          <a:xfrm>
            <a:off x="4202875" y="2913388"/>
            <a:ext cx="1887000" cy="937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0550" y="2602050"/>
            <a:ext cx="1560175" cy="15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800" y="4626529"/>
            <a:ext cx="1887000" cy="38842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417188" y="4269125"/>
            <a:ext cx="132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User 1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6394800" y="2551000"/>
            <a:ext cx="2437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User A Profile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Likes comedy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Likes Will Ferrell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Likes John C. Reilly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etc.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0" y="-201600"/>
            <a:ext cx="9312000" cy="5345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311700" y="1152475"/>
            <a:ext cx="862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If two products share many attributes, then the recommender system forms a connection between the two products: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Product </a:t>
            </a:r>
            <a:r>
              <a:rPr b="1" lang="en">
                <a:solidFill>
                  <a:srgbClr val="FFFFFF"/>
                </a:solidFill>
              </a:rPr>
              <a:t>- Product Example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875" y="0"/>
            <a:ext cx="917125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3595350" y="2942200"/>
            <a:ext cx="2121300" cy="937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600" y="2168375"/>
            <a:ext cx="1658800" cy="248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3340662" y="2132400"/>
            <a:ext cx="263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Similar casts, similar genres, same director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600" y="2169350"/>
            <a:ext cx="1658800" cy="24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